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441" r:id="rId5"/>
    <p:sldId id="540" r:id="rId6"/>
    <p:sldId id="442" r:id="rId7"/>
    <p:sldId id="343" r:id="rId8"/>
    <p:sldId id="443" r:id="rId9"/>
    <p:sldId id="444" r:id="rId10"/>
    <p:sldId id="445" r:id="rId11"/>
    <p:sldId id="380" r:id="rId12"/>
    <p:sldId id="547" r:id="rId13"/>
    <p:sldId id="548" r:id="rId14"/>
    <p:sldId id="549" r:id="rId15"/>
    <p:sldId id="546" r:id="rId16"/>
    <p:sldId id="545" r:id="rId17"/>
    <p:sldId id="551" r:id="rId18"/>
    <p:sldId id="552" r:id="rId19"/>
    <p:sldId id="550" r:id="rId20"/>
    <p:sldId id="542" r:id="rId21"/>
    <p:sldId id="348" r:id="rId2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0000FF"/>
    <a:srgbClr val="FFB757"/>
    <a:srgbClr val="FFC475"/>
    <a:srgbClr val="FFB44F"/>
    <a:srgbClr val="FFC679"/>
    <a:srgbClr val="FFCD8B"/>
    <a:srgbClr val="FFC981"/>
    <a:srgbClr val="FFD9A7"/>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865" autoAdjust="0"/>
  </p:normalViewPr>
  <p:slideViewPr>
    <p:cSldViewPr snapToGrid="0">
      <p:cViewPr varScale="1">
        <p:scale>
          <a:sx n="79" d="100"/>
          <a:sy n="79" d="100"/>
        </p:scale>
        <p:origin x="108" y="103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png>
</file>

<file path=ppt/media/image19.jpeg>
</file>

<file path=ppt/media/image2.jp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37309539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16</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18</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4/18/2024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SUBHASHINI299/E-Commerce/tree/main" TargetMode="External"/><Relationship Id="rId7" Type="http://schemas.openxmlformats.org/officeDocument/2006/relationships/hyperlink" Target="https://github.com/SUBHASHINI299/E-Commerce/tree/main/Code"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hyperlink" Target="https://github.com/SUBHASHINI299/E-Commerce/tree/main/Dataset" TargetMode="External"/><Relationship Id="rId5" Type="http://schemas.openxmlformats.org/officeDocument/2006/relationships/hyperlink" Target="https://github.com/SUBHASHINI299/E-Commerce/tree/main/Report%20and%20PPT" TargetMode="External"/><Relationship Id="rId4" Type="http://schemas.openxmlformats.org/officeDocument/2006/relationships/hyperlink" Target="https://www.youtube.com/watch?v=lhjn4qI28eg"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2197" y="1902"/>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lumMod val="95000"/>
                  </a:schemeClr>
                </a:solidFill>
              </a:rPr>
              <a:t>E-COMMERCE ANALYSIS</a:t>
            </a: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6314463"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Subhashini E G</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aut513321105702</a:t>
            </a:r>
          </a:p>
          <a:p>
            <a:pPr marR="0" lvl="0" rtl="0">
              <a:lnSpc>
                <a:spcPct val="100000"/>
              </a:lnSpc>
              <a:spcBef>
                <a:spcPts val="0"/>
              </a:spcBef>
              <a:spcAft>
                <a:spcPts val="200"/>
              </a:spcAft>
            </a:pPr>
            <a:r>
              <a:rPr lang="en-US" sz="1100" dirty="0">
                <a:solidFill>
                  <a:schemeClr val="bg1"/>
                </a:solidFill>
              </a:rPr>
              <a:t>College Name: University College of Engineering - </a:t>
            </a:r>
            <a:r>
              <a:rPr lang="en-US" sz="1100" dirty="0" err="1">
                <a:solidFill>
                  <a:schemeClr val="bg1"/>
                </a:solidFill>
              </a:rPr>
              <a:t>Arni</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4" name="Rectangle: Rounded Corners 3">
            <a:extLst>
              <a:ext uri="{FF2B5EF4-FFF2-40B4-BE49-F238E27FC236}">
                <a16:creationId xmlns:a16="http://schemas.microsoft.com/office/drawing/2014/main" id="{300BA6DF-808E-6C3A-3E47-844A347ED7EA}"/>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pic>
        <p:nvPicPr>
          <p:cNvPr id="1026" name="Picture 2">
            <a:extLst>
              <a:ext uri="{FF2B5EF4-FFF2-40B4-BE49-F238E27FC236}">
                <a16:creationId xmlns:a16="http://schemas.microsoft.com/office/drawing/2014/main" id="{C1C2243E-0A22-586E-237C-B65DE92977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9889" y="571500"/>
            <a:ext cx="6189662" cy="4377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4" name="Google Shape;62;g5fab984687_2_0">
            <a:extLst>
              <a:ext uri="{FF2B5EF4-FFF2-40B4-BE49-F238E27FC236}">
                <a16:creationId xmlns:a16="http://schemas.microsoft.com/office/drawing/2014/main" id="{97E93E0C-382C-278E-FE30-EED6A2473058}"/>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fontAlgn="base">
              <a:spcAft>
                <a:spcPts val="800"/>
              </a:spcAft>
              <a:buClr>
                <a:srgbClr val="213163"/>
              </a:buClr>
            </a:pPr>
            <a:r>
              <a:rPr lang="en-US" b="1" dirty="0"/>
              <a:t>Model Training and validation:</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32397" y="1349553"/>
            <a:ext cx="7557752" cy="3159809"/>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latin typeface="+mn-lt"/>
              </a:rPr>
              <a:t>Train the selected model on the training data and optimize </a:t>
            </a:r>
            <a:r>
              <a:rPr lang="en-US" dirty="0" err="1">
                <a:latin typeface="+mn-lt"/>
              </a:rPr>
              <a:t>hyperparameters</a:t>
            </a:r>
            <a:r>
              <a:rPr lang="en-US" dirty="0">
                <a:latin typeface="+mn-lt"/>
              </a:rPr>
              <a:t>.</a:t>
            </a:r>
          </a:p>
          <a:p>
            <a:pPr marL="173736" indent="-173736">
              <a:spcAft>
                <a:spcPts val="800"/>
              </a:spcAft>
              <a:buClr>
                <a:srgbClr val="213163"/>
              </a:buClr>
              <a:buFont typeface="Arial" panose="020B0604020202020204" pitchFamily="34" charset="0"/>
              <a:buChar char="•"/>
            </a:pPr>
            <a:r>
              <a:rPr lang="en-US" dirty="0">
                <a:latin typeface="+mn-lt"/>
              </a:rPr>
              <a:t>Validate model performance using cross-validation and other techniques.</a:t>
            </a:r>
          </a:p>
          <a:p>
            <a:pPr>
              <a:spcAft>
                <a:spcPts val="800"/>
              </a:spcAft>
              <a:buClr>
                <a:srgbClr val="213163"/>
              </a:buClr>
            </a:pPr>
            <a:r>
              <a:rPr lang="en-US" b="1" dirty="0"/>
              <a:t>Model Evaluation:</a:t>
            </a:r>
          </a:p>
          <a:p>
            <a:pPr marL="285750" indent="-285750">
              <a:spcAft>
                <a:spcPts val="800"/>
              </a:spcAft>
              <a:buClr>
                <a:srgbClr val="213163"/>
              </a:buClr>
              <a:buFont typeface="Arial" pitchFamily="34" charset="0"/>
              <a:buChar char="•"/>
            </a:pPr>
            <a:r>
              <a:rPr lang="en-US" dirty="0">
                <a:latin typeface="+mn-lt"/>
              </a:rPr>
              <a:t>Evaluate model performance using appropriate metrics(e.g., accuracy, precision, recall, RMSE).</a:t>
            </a:r>
          </a:p>
          <a:p>
            <a:pPr marL="285750" indent="-285750">
              <a:spcAft>
                <a:spcPts val="800"/>
              </a:spcAft>
              <a:buClr>
                <a:srgbClr val="213163"/>
              </a:buClr>
              <a:buFont typeface="Arial" pitchFamily="34" charset="0"/>
              <a:buChar char="•"/>
            </a:pPr>
            <a:r>
              <a:rPr lang="en-US" dirty="0">
                <a:latin typeface="+mn-lt"/>
              </a:rPr>
              <a:t>Compare model results to select the best-performing model.</a:t>
            </a:r>
          </a:p>
          <a:p>
            <a:pPr fontAlgn="base">
              <a:spcAft>
                <a:spcPts val="800"/>
              </a:spcAft>
              <a:buClr>
                <a:srgbClr val="213163"/>
              </a:buClr>
            </a:pPr>
            <a:r>
              <a:rPr lang="en-US" b="1" dirty="0"/>
              <a:t>Model Deployment and Prediction:</a:t>
            </a:r>
          </a:p>
          <a:p>
            <a:pPr marL="285750" indent="-285750" fontAlgn="base">
              <a:spcAft>
                <a:spcPts val="800"/>
              </a:spcAft>
              <a:buClr>
                <a:srgbClr val="213163"/>
              </a:buClr>
              <a:buFont typeface="Arial" pitchFamily="34" charset="0"/>
              <a:buChar char="•"/>
            </a:pPr>
            <a:r>
              <a:rPr lang="en-US" dirty="0">
                <a:latin typeface="+mn-lt"/>
              </a:rPr>
              <a:t>Deploy the trained model for real-time predictions and make the model available as a service.</a:t>
            </a:r>
          </a:p>
          <a:p>
            <a:pPr marL="285750" indent="-285750" fontAlgn="base">
              <a:spcAft>
                <a:spcPts val="800"/>
              </a:spcAft>
              <a:buClr>
                <a:srgbClr val="213163"/>
              </a:buClr>
              <a:buFont typeface="Arial" pitchFamily="34" charset="0"/>
              <a:buChar char="•"/>
            </a:pPr>
            <a:r>
              <a:rPr lang="en-US" dirty="0">
                <a:latin typeface="+mn-lt"/>
              </a:rPr>
              <a:t>Use the model to predict outcomes based on new input data.</a:t>
            </a:r>
          </a:p>
        </p:txBody>
      </p:sp>
      <p:sp>
        <p:nvSpPr>
          <p:cNvPr id="3" name="Rectangle: Rounded Corners 2">
            <a:extLst>
              <a:ext uri="{FF2B5EF4-FFF2-40B4-BE49-F238E27FC236}">
                <a16:creationId xmlns:a16="http://schemas.microsoft.com/office/drawing/2014/main" id="{D3D057BE-FF59-B57D-C2C9-4D3667CF13FA}"/>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8B6D3B9E-06BD-BF72-4418-CD55FF7CA638}"/>
              </a:ext>
            </a:extLst>
          </p:cNvPr>
          <p:cNvSpPr txBox="1">
            <a:spLocks/>
          </p:cNvSpPr>
          <p:nvPr/>
        </p:nvSpPr>
        <p:spPr>
          <a:xfrm>
            <a:off x="198405" y="1259618"/>
            <a:ext cx="8108833" cy="243140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spcAft>
                <a:spcPts val="800"/>
              </a:spcAft>
              <a:buClr>
                <a:srgbClr val="213163"/>
              </a:buClr>
              <a:buFont typeface="Arial" pitchFamily="34" charset="0"/>
              <a:buChar char="•"/>
            </a:pPr>
            <a:r>
              <a:rPr lang="en-US" b="1" dirty="0"/>
              <a:t>Regression problems: </a:t>
            </a:r>
            <a:r>
              <a:rPr lang="en-US" dirty="0">
                <a:latin typeface="+mn-lt"/>
              </a:rPr>
              <a:t>Algorithms such as linear regression, random forest </a:t>
            </a:r>
            <a:r>
              <a:rPr lang="en-US" dirty="0" err="1">
                <a:latin typeface="+mn-lt"/>
              </a:rPr>
              <a:t>regressor</a:t>
            </a:r>
            <a:r>
              <a:rPr lang="en-US" dirty="0">
                <a:latin typeface="+mn-lt"/>
              </a:rPr>
              <a:t> , and gradient boosting machines (GBM) are suitable for predicting continuous outcomes like sales forecast.</a:t>
            </a:r>
          </a:p>
          <a:p>
            <a:pPr marL="285750" indent="-285750">
              <a:spcAft>
                <a:spcPts val="800"/>
              </a:spcAft>
              <a:buClr>
                <a:srgbClr val="213163"/>
              </a:buClr>
              <a:buFont typeface="Arial" pitchFamily="34" charset="0"/>
              <a:buChar char="•"/>
            </a:pPr>
            <a:r>
              <a:rPr lang="en-US" b="1" dirty="0"/>
              <a:t>Classifications problems: </a:t>
            </a:r>
            <a:r>
              <a:rPr lang="en-US" dirty="0">
                <a:latin typeface="+mn-lt"/>
              </a:rPr>
              <a:t>Logistic regression, decision trees, random forest classifier, support vector machines(SVM), and neural networks are effective for binary and multi-class classification tasks.</a:t>
            </a:r>
          </a:p>
          <a:p>
            <a:pPr marL="285750" indent="-285750">
              <a:spcAft>
                <a:spcPts val="800"/>
              </a:spcAft>
              <a:buClr>
                <a:srgbClr val="213163"/>
              </a:buClr>
              <a:buFont typeface="Arial" pitchFamily="34" charset="0"/>
              <a:buChar char="•"/>
            </a:pPr>
            <a:r>
              <a:rPr lang="en-US" b="1" dirty="0"/>
              <a:t>Recommendation Systems: </a:t>
            </a:r>
            <a:r>
              <a:rPr lang="en-US" dirty="0">
                <a:latin typeface="+mn-lt"/>
              </a:rPr>
              <a:t>Algorithms such as </a:t>
            </a:r>
            <a:r>
              <a:rPr lang="en-US" dirty="0" err="1">
                <a:latin typeface="+mn-lt"/>
              </a:rPr>
              <a:t>collabrative</a:t>
            </a:r>
            <a:r>
              <a:rPr lang="en-US" dirty="0">
                <a:latin typeface="+mn-lt"/>
              </a:rPr>
              <a:t> filtering, content-based filtering, and matrix factorization help provide personalized product recommendations based on user-item interactions and preferences.</a:t>
            </a:r>
          </a:p>
        </p:txBody>
      </p:sp>
      <p:sp>
        <p:nvSpPr>
          <p:cNvPr id="3" name="Rectangle: Rounded Corners 2">
            <a:extLst>
              <a:ext uri="{FF2B5EF4-FFF2-40B4-BE49-F238E27FC236}">
                <a16:creationId xmlns:a16="http://schemas.microsoft.com/office/drawing/2014/main" id="{CA4F8051-E5B2-948F-E13C-AB2F6628721F}"/>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28507820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3" name="Rectangle: Rounded Corners 2">
            <a:extLst>
              <a:ext uri="{FF2B5EF4-FFF2-40B4-BE49-F238E27FC236}">
                <a16:creationId xmlns:a16="http://schemas.microsoft.com/office/drawing/2014/main" id="{D720FFF0-E755-A3C1-7019-B698C185913E}"/>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pic>
        <p:nvPicPr>
          <p:cNvPr id="6" name="Picture 5">
            <a:extLst>
              <a:ext uri="{FF2B5EF4-FFF2-40B4-BE49-F238E27FC236}">
                <a16:creationId xmlns:a16="http://schemas.microsoft.com/office/drawing/2014/main" id="{918259D2-5001-C104-A418-DD442A4BF7E4}"/>
              </a:ext>
            </a:extLst>
          </p:cNvPr>
          <p:cNvPicPr>
            <a:picLocks noChangeAspect="1"/>
          </p:cNvPicPr>
          <p:nvPr/>
        </p:nvPicPr>
        <p:blipFill>
          <a:blip r:embed="rId3"/>
          <a:stretch>
            <a:fillRect/>
          </a:stretch>
        </p:blipFill>
        <p:spPr>
          <a:xfrm>
            <a:off x="1177037" y="1578390"/>
            <a:ext cx="6785084" cy="2100474"/>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0545" y="895265"/>
            <a:ext cx="5575311" cy="398054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spcAft>
                <a:spcPts val="800"/>
              </a:spcAft>
            </a:pPr>
            <a:r>
              <a:rPr lang="en-US" sz="16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The future scope of the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project encompasses several areas that can further enhance its capabilities and impact. One potential development is the integration of additional data sources such as customer reviews, demographic data, and competitive market data, providing a more comprehensive view of sales performance and customer </a:t>
            </a:r>
            <a:r>
              <a:rPr lang="en-IN" sz="1600" dirty="0" err="1">
                <a:effectLst/>
                <a:latin typeface="Times New Roman" panose="02020603050405020304" pitchFamily="18" charset="0"/>
                <a:ea typeface="Calibri" panose="020F0502020204030204" pitchFamily="34" charset="0"/>
                <a:cs typeface="Times New Roman" panose="02020603050405020304" pitchFamily="18" charset="0"/>
              </a:rPr>
              <a:t>behavior</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Machine learning algorithms can be employed to predict future sales trends and identify potential areas for growth, enabling more precise and proactive decision-making. Advanced analytics can also be used to uncover deeper insights into customer preferences and emerging market trends.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07984" y="1070342"/>
            <a:ext cx="3205471" cy="286767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Rounded Corners 4">
            <a:extLst>
              <a:ext uri="{FF2B5EF4-FFF2-40B4-BE49-F238E27FC236}">
                <a16:creationId xmlns:a16="http://schemas.microsoft.com/office/drawing/2014/main" id="{D50F82B8-027F-FE81-F820-12804D709DA9}"/>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27761585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sp>
        <p:nvSpPr>
          <p:cNvPr id="3" name="Rectangle: Rounded Corners 2">
            <a:extLst>
              <a:ext uri="{FF2B5EF4-FFF2-40B4-BE49-F238E27FC236}">
                <a16:creationId xmlns:a16="http://schemas.microsoft.com/office/drawing/2014/main" id="{ED16DA83-8B77-1F53-8180-D418650E5779}"/>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pic>
        <p:nvPicPr>
          <p:cNvPr id="5" name="Picture 4">
            <a:extLst>
              <a:ext uri="{FF2B5EF4-FFF2-40B4-BE49-F238E27FC236}">
                <a16:creationId xmlns:a16="http://schemas.microsoft.com/office/drawing/2014/main" id="{D453B038-58DC-4FDB-DC41-C6440DD17229}"/>
              </a:ext>
            </a:extLst>
          </p:cNvPr>
          <p:cNvPicPr>
            <a:picLocks noChangeAspect="1"/>
          </p:cNvPicPr>
          <p:nvPr/>
        </p:nvPicPr>
        <p:blipFill>
          <a:blip r:embed="rId3"/>
          <a:stretch>
            <a:fillRect/>
          </a:stretch>
        </p:blipFill>
        <p:spPr>
          <a:xfrm>
            <a:off x="1375161" y="1130568"/>
            <a:ext cx="6393676" cy="3439930"/>
          </a:xfrm>
          <a:prstGeom prst="rect">
            <a:avLst/>
          </a:prstGeom>
        </p:spPr>
      </p:pic>
    </p:spTree>
    <p:extLst>
      <p:ext uri="{BB962C8B-B14F-4D97-AF65-F5344CB8AC3E}">
        <p14:creationId xmlns:p14="http://schemas.microsoft.com/office/powerpoint/2010/main" val="9436576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23209" y="888322"/>
            <a:ext cx="5497303" cy="388821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spcAft>
                <a:spcPts val="800"/>
              </a:spcAft>
              <a:buClr>
                <a:srgbClr val="213163"/>
              </a:buClr>
            </a:pPr>
            <a:r>
              <a:rPr lang="en-US" sz="1800" dirty="0">
                <a:solidFill>
                  <a:srgbClr val="0D0D0D"/>
                </a:solidFill>
                <a:effectLst/>
                <a:highlight>
                  <a:srgbClr val="FFFFFF"/>
                </a:highlight>
                <a:latin typeface="Times New Roman" panose="02020603050405020304" pitchFamily="18" charset="0"/>
                <a:ea typeface="Calibri" panose="020F0502020204030204" pitchFamily="34" charset="0"/>
              </a:rPr>
              <a:t>The project serves as a valuable tool for retail businesses seeking to optimize their operations and improve performance. By leveraging sales data, the project generates actionable insights that inform decision-making in various areas, including sales strategies, inventory management, marketing, and customer service. Insights into monthly and hourly sales trends enable businesses to tailor their strategies to peak demand periods, resulting in improved sales and profitability. Analysis of popular products and city-specific sales helps businesses manage inventory more effectively, ensuring that in-demand products are consistently available and avoiding overstock.</a:t>
            </a:r>
            <a:endParaRPr lang="en-US" dirty="0"/>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0240" y="1219707"/>
            <a:ext cx="3199066" cy="294513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75639F87-2419-2090-ED90-F87CA912E101}"/>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17797082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
        <p:nvSpPr>
          <p:cNvPr id="2" name="Rectangle: Rounded Corners 1">
            <a:extLst>
              <a:ext uri="{FF2B5EF4-FFF2-40B4-BE49-F238E27FC236}">
                <a16:creationId xmlns:a16="http://schemas.microsoft.com/office/drawing/2014/main" id="{7F635C57-5806-7CE6-3885-F602AC7B5195}"/>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
        <p:nvSpPr>
          <p:cNvPr id="4" name="TextBox 3">
            <a:extLst>
              <a:ext uri="{FF2B5EF4-FFF2-40B4-BE49-F238E27FC236}">
                <a16:creationId xmlns:a16="http://schemas.microsoft.com/office/drawing/2014/main" id="{D716DED5-6280-2BD4-4452-9E7A045D3D7B}"/>
              </a:ext>
            </a:extLst>
          </p:cNvPr>
          <p:cNvSpPr txBox="1"/>
          <p:nvPr/>
        </p:nvSpPr>
        <p:spPr>
          <a:xfrm>
            <a:off x="637031" y="1074563"/>
            <a:ext cx="8202169" cy="3320076"/>
          </a:xfrm>
          <a:prstGeom prst="rect">
            <a:avLst/>
          </a:prstGeom>
          <a:noFill/>
        </p:spPr>
        <p:txBody>
          <a:bodyPr wrap="square">
            <a:spAutoFit/>
          </a:bodyPr>
          <a:lstStyle/>
          <a:p>
            <a:pPr marL="342900" lvl="0" indent="-342900">
              <a:lnSpc>
                <a:spcPct val="150000"/>
              </a:lnSpc>
              <a:buFont typeface="+mj-lt"/>
              <a:buAutoNum type="arabicPeriod"/>
            </a:pPr>
            <a:r>
              <a:rPr lang="en-US" sz="1400" dirty="0">
                <a:effectLst/>
                <a:latin typeface="Times New Roman" panose="02020603050405020304" pitchFamily="18" charset="0"/>
                <a:ea typeface="Times New Roman" panose="02020603050405020304" pitchFamily="18" charset="0"/>
              </a:rPr>
              <a:t>Project </a:t>
            </a:r>
            <a:r>
              <a:rPr lang="en-US" sz="1400" dirty="0" err="1">
                <a:effectLst/>
                <a:latin typeface="Times New Roman" panose="02020603050405020304" pitchFamily="18" charset="0"/>
                <a:ea typeface="Times New Roman" panose="02020603050405020304" pitchFamily="18" charset="0"/>
              </a:rPr>
              <a:t>Github</a:t>
            </a:r>
            <a:r>
              <a:rPr lang="en-US" sz="1400" dirty="0">
                <a:effectLst/>
                <a:latin typeface="Times New Roman" panose="02020603050405020304" pitchFamily="18" charset="0"/>
                <a:ea typeface="Times New Roman" panose="02020603050405020304" pitchFamily="18" charset="0"/>
              </a:rPr>
              <a:t> link (</a:t>
            </a:r>
            <a:r>
              <a:rPr lang="en-US" sz="1400" u="sng" dirty="0">
                <a:solidFill>
                  <a:srgbClr val="0563C1"/>
                </a:solidFill>
                <a:effectLst/>
                <a:latin typeface="Times New Roman" panose="02020603050405020304" pitchFamily="18" charset="0"/>
                <a:ea typeface="Times New Roman" panose="02020603050405020304" pitchFamily="18" charset="0"/>
                <a:hlinkClick r:id="rId3"/>
              </a:rPr>
              <a:t>https://github.com/SUBHASHINI299/E-Commerce/tree/main</a:t>
            </a:r>
            <a:r>
              <a:rPr lang="en-US" sz="1400" dirty="0">
                <a:effectLst/>
                <a:latin typeface="Times New Roman" panose="02020603050405020304" pitchFamily="18" charset="0"/>
                <a:ea typeface="Times New Roman" panose="02020603050405020304" pitchFamily="18" charset="0"/>
              </a:rPr>
              <a:t>), Subhashini E G, 2024</a:t>
            </a:r>
            <a:endParaRPr lang="en-IN" sz="14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mj-lt"/>
              <a:buAutoNum type="arabicPeriod"/>
            </a:pPr>
            <a:r>
              <a:rPr lang="en-US" sz="1400" dirty="0">
                <a:effectLst/>
                <a:latin typeface="Times New Roman" panose="02020603050405020304" pitchFamily="18" charset="0"/>
                <a:ea typeface="Times New Roman" panose="02020603050405020304" pitchFamily="18" charset="0"/>
              </a:rPr>
              <a:t>Project video recorded link (</a:t>
            </a:r>
            <a:r>
              <a:rPr lang="en-US" sz="1400" u="sng" dirty="0">
                <a:solidFill>
                  <a:srgbClr val="0563C1"/>
                </a:solidFill>
                <a:effectLst/>
                <a:latin typeface="Times New Roman" panose="02020603050405020304" pitchFamily="18" charset="0"/>
                <a:ea typeface="Times New Roman" panose="02020603050405020304" pitchFamily="18" charset="0"/>
                <a:hlinkClick r:id="rId4"/>
              </a:rPr>
              <a:t>https://www.youtube.com/watch?v=lhjn4qI28eg</a:t>
            </a:r>
            <a:r>
              <a:rPr lang="en-US" sz="1400" dirty="0">
                <a:effectLst/>
                <a:latin typeface="Times New Roman" panose="02020603050405020304" pitchFamily="18" charset="0"/>
                <a:ea typeface="Times New Roman" panose="02020603050405020304" pitchFamily="18" charset="0"/>
              </a:rPr>
              <a:t>), Subhashini E G, 2024</a:t>
            </a:r>
            <a:endParaRPr lang="en-IN" sz="14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mj-lt"/>
              <a:buAutoNum type="arabicPeriod"/>
            </a:pPr>
            <a:r>
              <a:rPr lang="en-US" sz="1400" dirty="0">
                <a:effectLst/>
                <a:latin typeface="Times New Roman" panose="02020603050405020304" pitchFamily="18" charset="0"/>
                <a:ea typeface="Times New Roman" panose="02020603050405020304" pitchFamily="18" charset="0"/>
              </a:rPr>
              <a:t>Project PPT &amp; Report </a:t>
            </a:r>
            <a:r>
              <a:rPr lang="en-US" sz="1400" dirty="0" err="1">
                <a:effectLst/>
                <a:latin typeface="Times New Roman" panose="02020603050405020304" pitchFamily="18" charset="0"/>
                <a:ea typeface="Times New Roman" panose="02020603050405020304" pitchFamily="18" charset="0"/>
              </a:rPr>
              <a:t>github</a:t>
            </a:r>
            <a:r>
              <a:rPr lang="en-US" sz="1400" dirty="0">
                <a:effectLst/>
                <a:latin typeface="Times New Roman" panose="02020603050405020304" pitchFamily="18" charset="0"/>
                <a:ea typeface="Times New Roman" panose="02020603050405020304" pitchFamily="18" charset="0"/>
              </a:rPr>
              <a:t> link (</a:t>
            </a:r>
            <a:r>
              <a:rPr lang="en-US" sz="1400" u="sng" dirty="0">
                <a:solidFill>
                  <a:srgbClr val="0563C1"/>
                </a:solidFill>
                <a:effectLst/>
                <a:latin typeface="Times New Roman" panose="02020603050405020304" pitchFamily="18" charset="0"/>
                <a:ea typeface="Times New Roman" panose="02020603050405020304" pitchFamily="18" charset="0"/>
                <a:hlinkClick r:id="rId5"/>
              </a:rPr>
              <a:t>https://github.com/SUBHASHINI299/E-Commerce/tree/main/Report%20and%20PPT</a:t>
            </a:r>
            <a:r>
              <a:rPr lang="en-US" sz="1400" dirty="0">
                <a:effectLst/>
                <a:latin typeface="Times New Roman" panose="02020603050405020304" pitchFamily="18" charset="0"/>
                <a:ea typeface="Times New Roman" panose="02020603050405020304" pitchFamily="18" charset="0"/>
              </a:rPr>
              <a:t>), Subhashini E G, 2024</a:t>
            </a:r>
            <a:endParaRPr lang="en-IN" sz="14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mj-lt"/>
              <a:buAutoNum type="arabicPeriod"/>
            </a:pPr>
            <a:r>
              <a:rPr lang="en-US" sz="1400" dirty="0">
                <a:effectLst/>
                <a:latin typeface="Times New Roman" panose="02020603050405020304" pitchFamily="18" charset="0"/>
                <a:ea typeface="Times New Roman" panose="02020603050405020304" pitchFamily="18" charset="0"/>
              </a:rPr>
              <a:t>Project Dataset </a:t>
            </a:r>
            <a:r>
              <a:rPr lang="en-US" sz="1400" dirty="0" err="1">
                <a:effectLst/>
                <a:latin typeface="Times New Roman" panose="02020603050405020304" pitchFamily="18" charset="0"/>
                <a:ea typeface="Times New Roman" panose="02020603050405020304" pitchFamily="18" charset="0"/>
              </a:rPr>
              <a:t>Github</a:t>
            </a:r>
            <a:r>
              <a:rPr lang="en-US" sz="1400" dirty="0">
                <a:effectLst/>
                <a:latin typeface="Times New Roman" panose="02020603050405020304" pitchFamily="18" charset="0"/>
                <a:ea typeface="Times New Roman" panose="02020603050405020304" pitchFamily="18" charset="0"/>
              </a:rPr>
              <a:t> link (</a:t>
            </a:r>
            <a:r>
              <a:rPr lang="en-US" sz="1400" u="sng" dirty="0">
                <a:solidFill>
                  <a:srgbClr val="0563C1"/>
                </a:solidFill>
                <a:effectLst/>
                <a:latin typeface="Times New Roman" panose="02020603050405020304" pitchFamily="18" charset="0"/>
                <a:ea typeface="Times New Roman" panose="02020603050405020304" pitchFamily="18" charset="0"/>
                <a:hlinkClick r:id="rId6"/>
              </a:rPr>
              <a:t>https://github.com/SUBHASHINI299/E-Commerce/tree/main/Dataset</a:t>
            </a:r>
            <a:r>
              <a:rPr lang="en-US" sz="1400" dirty="0">
                <a:effectLst/>
                <a:latin typeface="Times New Roman" panose="02020603050405020304" pitchFamily="18" charset="0"/>
                <a:ea typeface="Times New Roman" panose="02020603050405020304" pitchFamily="18" charset="0"/>
              </a:rPr>
              <a:t>), Subhashini E G, 2024</a:t>
            </a:r>
          </a:p>
          <a:p>
            <a:pPr>
              <a:lnSpc>
                <a:spcPct val="107000"/>
              </a:lnSpc>
              <a:spcBef>
                <a:spcPts val="1200"/>
              </a:spcBef>
            </a:pPr>
            <a:r>
              <a:rPr lang="en-US" sz="1800" b="1" kern="0" dirty="0">
                <a:solidFill>
                  <a:srgbClr val="2F5496"/>
                </a:solidFill>
                <a:effectLst/>
                <a:latin typeface="Calibri Light" panose="020F0302020204030204" pitchFamily="34" charset="0"/>
                <a:ea typeface="SimSun" panose="02010600030101010101" pitchFamily="2" charset="-122"/>
                <a:cs typeface="SimSun" panose="02010600030101010101" pitchFamily="2" charset="-122"/>
              </a:rPr>
              <a:t>GIT Hub Link of Project Code:</a:t>
            </a: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ct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ctr"/>
            <a:r>
              <a:rPr lang="en-US" sz="1800" u="sng" dirty="0">
                <a:solidFill>
                  <a:srgbClr val="0563C1"/>
                </a:solidFill>
                <a:effectLst/>
                <a:latin typeface="Times New Roman" panose="02020603050405020304" pitchFamily="18" charset="0"/>
                <a:ea typeface="Times New Roman" panose="02020603050405020304" pitchFamily="18" charset="0"/>
                <a:hlinkClick r:id="rId7"/>
              </a:rPr>
              <a:t>https://github.com/SUBHASHINI299/E-Commerce/tree/main/Code</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mj-lt"/>
              <a:buAutoNum type="arabicPeriod"/>
            </a:pPr>
            <a:endParaRPr lang="en-IN" sz="14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4809511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2" name="Rectangle: Rounded Corners 1">
            <a:extLst>
              <a:ext uri="{FF2B5EF4-FFF2-40B4-BE49-F238E27FC236}">
                <a16:creationId xmlns:a16="http://schemas.microsoft.com/office/drawing/2014/main" id="{E240457B-EFE9-7178-7EB3-4AC56794391F}"/>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2" name="Rectangle: Rounded Corners 1">
            <a:extLst>
              <a:ext uri="{FF2B5EF4-FFF2-40B4-BE49-F238E27FC236}">
                <a16:creationId xmlns:a16="http://schemas.microsoft.com/office/drawing/2014/main" id="{736D6896-22E4-C9ED-686A-6FC00CB6206B}"/>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2" name="Rectangle: Rounded Corners 1">
            <a:extLst>
              <a:ext uri="{FF2B5EF4-FFF2-40B4-BE49-F238E27FC236}">
                <a16:creationId xmlns:a16="http://schemas.microsoft.com/office/drawing/2014/main" id="{8846C410-215E-75CA-ACBE-817720E8660E}"/>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888169" cy="3139321"/>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sz="1800" dirty="0">
                <a:solidFill>
                  <a:srgbClr val="0D0D0D"/>
                </a:solidFill>
                <a:effectLst/>
                <a:highlight>
                  <a:srgbClr val="FFFFFF"/>
                </a:highlight>
                <a:latin typeface="Times New Roman" panose="02020603050405020304" pitchFamily="18" charset="0"/>
                <a:ea typeface="Calibri" panose="020F0502020204030204" pitchFamily="34" charset="0"/>
              </a:rPr>
              <a:t>The E-Commerce Analysis project offers a comprehensive approach to analyzing retail sales data and providing actionable insights for optimized operations. By leveraging data from sales records, the project explores monthly and hourly sales trends, city-specific sales performance, popular product demand, and common product combinations. These insights guide businesses in tailoring their sales strategies, managing inventory efficiently, and targeting marketing efforts more effectively</a:t>
            </a:r>
            <a:endParaRPr lang="en-US"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4" name="Rectangle: Rounded Corners 3">
            <a:extLst>
              <a:ext uri="{FF2B5EF4-FFF2-40B4-BE49-F238E27FC236}">
                <a16:creationId xmlns:a16="http://schemas.microsoft.com/office/drawing/2014/main" id="{C6A89C87-EE36-354F-CC70-ADF71C04A1FC}"/>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384995"/>
          </a:xfrm>
          <a:prstGeom prst="rect">
            <a:avLst/>
          </a:prstGeom>
          <a:noFill/>
        </p:spPr>
        <p:txBody>
          <a:bodyPr wrap="square" lIns="91440" tIns="45720" rIns="91440" bIns="45720" anchor="t">
            <a:spAutoFit/>
          </a:bodyPr>
          <a:lstStyle/>
          <a:p>
            <a:pPr marL="285750" indent="-285750" algn="just">
              <a:buFont typeface="Arial" panose="020B0604020202020204" pitchFamily="34" charset="0"/>
              <a:buChar char="•"/>
            </a:pPr>
            <a:r>
              <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rPr>
              <a:t>Conduct an exploratory data analysis to gain insights into sales performance, sales trends</a:t>
            </a:r>
          </a:p>
          <a:p>
            <a:pPr marL="285750" indent="-285750" algn="just">
              <a:buFont typeface="Arial" panose="020B0604020202020204" pitchFamily="34" charset="0"/>
              <a:buChar char="•"/>
            </a:pPr>
            <a:endPar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rPr>
              <a:t>Customer purchasing patterns across different cities, products, and time periods.</a:t>
            </a:r>
            <a:br>
              <a:rPr lang="en-US" dirty="0"/>
            </a:b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2" name="Rectangle: Rounded Corners 1">
            <a:extLst>
              <a:ext uri="{FF2B5EF4-FFF2-40B4-BE49-F238E27FC236}">
                <a16:creationId xmlns:a16="http://schemas.microsoft.com/office/drawing/2014/main" id="{74178E87-2EAA-0088-FD4E-6CC6A9C864E4}"/>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rgbClr val="000000"/>
                </a:solidFill>
                <a:effectLst/>
              </a:rPr>
              <a:t>Aim: </a:t>
            </a:r>
            <a:r>
              <a:rPr lang="en-US" i="0" dirty="0">
                <a:solidFill>
                  <a:srgbClr val="000000"/>
                </a:solidFill>
                <a:effectLst/>
              </a:rPr>
              <a:t>The primary objective of this Final Seminar is to present the outcomes and advancements made in the project “E-Commerce Analysis”.</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8"/>
            <a:ext cx="2954867" cy="2887133"/>
          </a:xfrm>
          <a:prstGeom prst="rect">
            <a:avLst/>
          </a:prstGeom>
        </p:spPr>
      </p:pic>
      <p:sp>
        <p:nvSpPr>
          <p:cNvPr id="4" name="Rectangle: Rounded Corners 3">
            <a:extLst>
              <a:ext uri="{FF2B5EF4-FFF2-40B4-BE49-F238E27FC236}">
                <a16:creationId xmlns:a16="http://schemas.microsoft.com/office/drawing/2014/main" id="{A8C9C2B1-6DC4-AFA6-1C3F-96635163266B}"/>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650925" cy="3600986"/>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dirty="0"/>
              <a:t>1. Data Acquisition and ingestion :</a:t>
            </a:r>
          </a:p>
          <a:p>
            <a:pPr marL="285750" indent="-285750" algn="l" rtl="0" fontAlgn="base">
              <a:spcAft>
                <a:spcPts val="800"/>
              </a:spcAft>
              <a:buClr>
                <a:srgbClr val="213163"/>
              </a:buClr>
              <a:buFont typeface="Arial" pitchFamily="34" charset="0"/>
              <a:buChar char="•"/>
            </a:pPr>
            <a:r>
              <a:rPr lang="en-US" dirty="0"/>
              <a:t>Gather  data from diverse sources such as online store transactions, sales records , and other relevant datasets.</a:t>
            </a:r>
          </a:p>
          <a:p>
            <a:pPr marL="285750" indent="-285750" algn="l" rtl="0" fontAlgn="base">
              <a:spcAft>
                <a:spcPts val="800"/>
              </a:spcAft>
              <a:buClr>
                <a:srgbClr val="213163"/>
              </a:buClr>
              <a:buFont typeface="Arial" pitchFamily="34" charset="0"/>
              <a:buChar char="•"/>
            </a:pPr>
            <a:r>
              <a:rPr lang="en-US" dirty="0"/>
              <a:t>Automate the data ingestion process using cloud-based data pipelines.</a:t>
            </a:r>
          </a:p>
          <a:p>
            <a:pPr fontAlgn="base">
              <a:spcAft>
                <a:spcPts val="800"/>
              </a:spcAft>
              <a:buClr>
                <a:srgbClr val="213163"/>
              </a:buClr>
            </a:pPr>
            <a:r>
              <a:rPr lang="en-US" b="1" dirty="0"/>
              <a:t>2. Data Cleaning and Processing:</a:t>
            </a:r>
          </a:p>
          <a:p>
            <a:pPr marL="285750" indent="-285750" algn="l" rtl="0" fontAlgn="base">
              <a:spcAft>
                <a:spcPts val="800"/>
              </a:spcAft>
              <a:buClr>
                <a:srgbClr val="213163"/>
              </a:buClr>
              <a:buFont typeface="Arial" pitchFamily="34" charset="0"/>
              <a:buChar char="•"/>
            </a:pPr>
            <a:r>
              <a:rPr lang="en-US" dirty="0"/>
              <a:t>Clean and preprocess the raw data by handling missing values, correcting data types, and </a:t>
            </a:r>
            <a:r>
              <a:rPr lang="en-US" dirty="0" err="1"/>
              <a:t>removind</a:t>
            </a:r>
            <a:r>
              <a:rPr lang="en-US" dirty="0"/>
              <a:t> duplicates.</a:t>
            </a:r>
          </a:p>
          <a:p>
            <a:pPr marL="285750" indent="-285750" algn="l" rtl="0" fontAlgn="base">
              <a:spcAft>
                <a:spcPts val="800"/>
              </a:spcAft>
              <a:buClr>
                <a:srgbClr val="213163"/>
              </a:buClr>
              <a:buFont typeface="Arial" pitchFamily="34" charset="0"/>
              <a:buChar char="•"/>
            </a:pPr>
            <a:r>
              <a:rPr lang="en-US" dirty="0"/>
              <a:t>Transform data into a suitable format for analysis and model training.</a:t>
            </a:r>
          </a:p>
          <a:p>
            <a:pPr fontAlgn="base">
              <a:spcAft>
                <a:spcPts val="800"/>
              </a:spcAft>
              <a:buClr>
                <a:srgbClr val="213163"/>
              </a:buClr>
            </a:pPr>
            <a:r>
              <a:rPr lang="en-US" b="1" dirty="0"/>
              <a:t>3. Exploratory Data Analysis(EDA):</a:t>
            </a:r>
          </a:p>
          <a:p>
            <a:pPr marL="285750" indent="-285750" algn="l" rtl="0" fontAlgn="base">
              <a:spcAft>
                <a:spcPts val="800"/>
              </a:spcAft>
              <a:buClr>
                <a:srgbClr val="213163"/>
              </a:buClr>
              <a:buFont typeface="Arial" pitchFamily="34" charset="0"/>
              <a:buChar char="•"/>
            </a:pPr>
            <a:r>
              <a:rPr lang="en-US" dirty="0"/>
              <a:t>Perform exploratory data analysis to identify trends, patterns, and insights within the data.</a:t>
            </a:r>
          </a:p>
          <a:p>
            <a:pPr marL="285750" indent="-285750" algn="l" rtl="0" fontAlgn="base">
              <a:spcAft>
                <a:spcPts val="800"/>
              </a:spcAft>
              <a:buClr>
                <a:srgbClr val="213163"/>
              </a:buClr>
              <a:buFont typeface="Arial" pitchFamily="34" charset="0"/>
              <a:buChar char="•"/>
            </a:pPr>
            <a:r>
              <a:rPr lang="en-US" dirty="0"/>
              <a:t>Create visualizations such as charts and graphs to communicate findings to stakeholders. </a:t>
            </a:r>
            <a:r>
              <a:rPr lang="en-US" dirty="0">
                <a:effectLst>
                  <a:outerShdw blurRad="50800" dist="38100" dir="2700000" algn="tl" rotWithShape="0">
                    <a:prstClr val="black">
                      <a:alpha val="40000"/>
                    </a:prstClr>
                  </a:outerShdw>
                </a:effectLst>
              </a:rPr>
              <a:t>  </a:t>
            </a:r>
            <a:endParaRPr lang="en-US" i="0" dirty="0">
              <a:solidFill>
                <a:srgbClr val="000000"/>
              </a:solidFill>
              <a:effectLst>
                <a:outerShdw blurRad="50800" dist="38100" dir="2700000" algn="tl" rotWithShape="0">
                  <a:prstClr val="black">
                    <a:alpha val="40000"/>
                  </a:prstClr>
                </a:outerShdw>
              </a:effectLst>
            </a:endParaRPr>
          </a:p>
          <a:p>
            <a:pPr algn="l" rtl="0" fontAlgn="base">
              <a:spcAft>
                <a:spcPts val="800"/>
              </a:spcAft>
              <a:buClr>
                <a:srgbClr val="213163"/>
              </a:buClr>
            </a:pPr>
            <a:r>
              <a:rPr lang="en-US" dirty="0">
                <a:effectLst>
                  <a:outerShdw blurRad="50800" dist="38100" dir="2700000" algn="tl" rotWithShape="0">
                    <a:prstClr val="black">
                      <a:alpha val="40000"/>
                    </a:prstClr>
                  </a:outerShdw>
                </a:effectLst>
              </a:rPr>
              <a:t>   </a:t>
            </a:r>
            <a:endParaRPr lang="en-US" i="0" dirty="0">
              <a:solidFill>
                <a:srgbClr val="000000"/>
              </a:solidFill>
              <a:effectLst>
                <a:outerShdw blurRad="50800" dist="38100" dir="2700000" algn="tl" rotWithShape="0">
                  <a:prstClr val="black">
                    <a:alpha val="40000"/>
                  </a:prstClr>
                </a:outerShdw>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2" name="Rectangle: Rounded Corners 1">
            <a:extLst>
              <a:ext uri="{FF2B5EF4-FFF2-40B4-BE49-F238E27FC236}">
                <a16:creationId xmlns:a16="http://schemas.microsoft.com/office/drawing/2014/main" id="{C711AFE3-C748-8F00-01FB-B0FACD532BF7}"/>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00504"/>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822767"/>
            <a:ext cx="5078788" cy="435654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lgn="just">
              <a:lnSpc>
                <a:spcPct val="107000"/>
              </a:lnSpc>
              <a:spcAft>
                <a:spcPts val="800"/>
              </a:spcAft>
              <a:buFont typeface="Symbol" panose="05050102010706020507" pitchFamily="18" charset="2"/>
              <a:buChar char=""/>
            </a:pPr>
            <a:r>
              <a:rPr lang="en-IN" sz="1800" dirty="0">
                <a:solidFill>
                  <a:srgbClr val="212121"/>
                </a:solidFill>
                <a:effectLst/>
                <a:highlight>
                  <a:srgbClr val="FFFFFF"/>
                </a:highlight>
                <a:latin typeface="Times New Roman" panose="02020603050405020304" pitchFamily="18" charset="0"/>
                <a:ea typeface="Times New Roman" panose="02020603050405020304" pitchFamily="18" charset="0"/>
                <a:cs typeface="SimSun" panose="02010600030101010101" pitchFamily="2" charset="-122"/>
              </a:rPr>
              <a:t>Load the CSV files from the specified folder and combine them into a single </a:t>
            </a:r>
            <a:r>
              <a:rPr lang="en-IN" sz="1800" dirty="0" err="1">
                <a:solidFill>
                  <a:srgbClr val="212121"/>
                </a:solidFill>
                <a:effectLst/>
                <a:highlight>
                  <a:srgbClr val="FFFFFF"/>
                </a:highlight>
                <a:latin typeface="Times New Roman" panose="02020603050405020304" pitchFamily="18" charset="0"/>
                <a:ea typeface="Times New Roman" panose="02020603050405020304" pitchFamily="18" charset="0"/>
                <a:cs typeface="SimSun" panose="02010600030101010101" pitchFamily="2" charset="-122"/>
              </a:rPr>
              <a:t>DataFrame</a:t>
            </a:r>
            <a:r>
              <a:rPr lang="en-IN" sz="1800" dirty="0">
                <a:solidFill>
                  <a:srgbClr val="212121"/>
                </a:solidFill>
                <a:effectLst/>
                <a:highlight>
                  <a:srgbClr val="FFFFFF"/>
                </a:highlight>
                <a:latin typeface="Times New Roman" panose="02020603050405020304" pitchFamily="18" charset="0"/>
                <a:ea typeface="Times New Roman" panose="02020603050405020304" pitchFamily="18" charset="0"/>
                <a:cs typeface="SimSun" panose="02010600030101010101" pitchFamily="2" charset="-122"/>
              </a:rPr>
              <a:t>.</a:t>
            </a:r>
            <a:endParaRPr lang="en-IN" sz="1800" dirty="0">
              <a:effectLst/>
              <a:highlight>
                <a:srgbClr val="FFFFFF"/>
              </a:highlight>
              <a:latin typeface="Calibri" panose="020F0502020204030204" pitchFamily="34" charset="0"/>
              <a:ea typeface="Calibri" panose="020F0502020204030204" pitchFamily="34" charset="0"/>
              <a:cs typeface="SimSun" panose="02010600030101010101" pitchFamily="2" charset="-122"/>
            </a:endParaRPr>
          </a:p>
          <a:p>
            <a:pPr marL="342900" lvl="0" indent="-342900" algn="just">
              <a:lnSpc>
                <a:spcPct val="107000"/>
              </a:lnSpc>
              <a:spcAft>
                <a:spcPts val="800"/>
              </a:spcAft>
              <a:buFont typeface="Symbol" panose="05050102010706020507" pitchFamily="18" charset="2"/>
              <a:buChar char=""/>
            </a:pPr>
            <a:r>
              <a:rPr lang="en-IN" sz="1800" dirty="0">
                <a:solidFill>
                  <a:srgbClr val="212121"/>
                </a:solidFill>
                <a:effectLst/>
                <a:highlight>
                  <a:srgbClr val="FFFFFF"/>
                </a:highlight>
                <a:latin typeface="Times New Roman" panose="02020603050405020304" pitchFamily="18" charset="0"/>
                <a:ea typeface="Times New Roman" panose="02020603050405020304" pitchFamily="18" charset="0"/>
                <a:cs typeface="SimSun" panose="02010600030101010101" pitchFamily="2" charset="-122"/>
              </a:rPr>
              <a:t>Clean the data by excluding rows with headers and missing values.</a:t>
            </a:r>
            <a:endParaRPr lang="en-IN" sz="1800" dirty="0">
              <a:effectLst/>
              <a:highlight>
                <a:srgbClr val="FFFFFF"/>
              </a:highlight>
              <a:latin typeface="Calibri" panose="020F0502020204030204" pitchFamily="34" charset="0"/>
              <a:ea typeface="Calibri" panose="020F0502020204030204" pitchFamily="34" charset="0"/>
              <a:cs typeface="SimSun" panose="02010600030101010101" pitchFamily="2" charset="-122"/>
            </a:endParaRPr>
          </a:p>
          <a:p>
            <a:pPr marL="342900" lvl="0" indent="-342900" algn="just">
              <a:lnSpc>
                <a:spcPct val="107000"/>
              </a:lnSpc>
              <a:spcAft>
                <a:spcPts val="800"/>
              </a:spcAft>
              <a:buFont typeface="Symbol" panose="05050102010706020507" pitchFamily="18" charset="2"/>
              <a:buChar char=""/>
            </a:pPr>
            <a:r>
              <a:rPr lang="en-IN" sz="1800" dirty="0">
                <a:solidFill>
                  <a:srgbClr val="212121"/>
                </a:solidFill>
                <a:effectLst/>
                <a:highlight>
                  <a:srgbClr val="FFFFFF"/>
                </a:highlight>
                <a:latin typeface="Times New Roman" panose="02020603050405020304" pitchFamily="18" charset="0"/>
                <a:ea typeface="Times New Roman" panose="02020603050405020304" pitchFamily="18" charset="0"/>
                <a:cs typeface="SimSun" panose="02010600030101010101" pitchFamily="2" charset="-122"/>
              </a:rPr>
              <a:t>Extract features such as year, month, hour, and city from the data.</a:t>
            </a:r>
            <a:endParaRPr lang="en-IN" sz="1800" dirty="0">
              <a:effectLst/>
              <a:highlight>
                <a:srgbClr val="FFFFFF"/>
              </a:highlight>
              <a:latin typeface="Calibri" panose="020F0502020204030204" pitchFamily="34" charset="0"/>
              <a:ea typeface="Calibri" panose="020F0502020204030204" pitchFamily="34" charset="0"/>
              <a:cs typeface="SimSun" panose="02010600030101010101" pitchFamily="2" charset="-122"/>
            </a:endParaRPr>
          </a:p>
          <a:p>
            <a:pPr marL="342900" lvl="0" indent="-342900" algn="just">
              <a:lnSpc>
                <a:spcPct val="107000"/>
              </a:lnSpc>
              <a:spcAft>
                <a:spcPts val="800"/>
              </a:spcAft>
              <a:buFont typeface="Symbol" panose="05050102010706020507" pitchFamily="18" charset="2"/>
              <a:buChar char=""/>
            </a:pPr>
            <a:r>
              <a:rPr lang="en-IN" sz="1800" dirty="0" err="1">
                <a:solidFill>
                  <a:srgbClr val="212121"/>
                </a:solidFill>
                <a:effectLst/>
                <a:highlight>
                  <a:srgbClr val="FFFFFF"/>
                </a:highlight>
                <a:latin typeface="Times New Roman" panose="02020603050405020304" pitchFamily="18" charset="0"/>
                <a:ea typeface="Times New Roman" panose="02020603050405020304" pitchFamily="18" charset="0"/>
                <a:cs typeface="SimSun" panose="02010600030101010101" pitchFamily="2" charset="-122"/>
              </a:rPr>
              <a:t>Analyze</a:t>
            </a:r>
            <a:r>
              <a:rPr lang="en-IN" sz="1800" dirty="0">
                <a:solidFill>
                  <a:srgbClr val="212121"/>
                </a:solidFill>
                <a:effectLst/>
                <a:highlight>
                  <a:srgbClr val="FFFFFF"/>
                </a:highlight>
                <a:latin typeface="Times New Roman" panose="02020603050405020304" pitchFamily="18" charset="0"/>
                <a:ea typeface="Times New Roman" panose="02020603050405020304" pitchFamily="18" charset="0"/>
                <a:cs typeface="SimSun" panose="02010600030101010101" pitchFamily="2" charset="-122"/>
              </a:rPr>
              <a:t> the data with histograms, boxplots, and bar charts.</a:t>
            </a:r>
            <a:endParaRPr lang="en-IN" sz="1800" dirty="0">
              <a:effectLst/>
              <a:highlight>
                <a:srgbClr val="FFFFFF"/>
              </a:highlight>
              <a:latin typeface="Calibri" panose="020F0502020204030204" pitchFamily="34" charset="0"/>
              <a:ea typeface="Calibri" panose="020F0502020204030204" pitchFamily="34" charset="0"/>
              <a:cs typeface="SimSun" panose="02010600030101010101" pitchFamily="2" charset="-122"/>
            </a:endParaRPr>
          </a:p>
          <a:p>
            <a:pPr marL="342900" lvl="0" indent="-342900" algn="just">
              <a:lnSpc>
                <a:spcPct val="107000"/>
              </a:lnSpc>
              <a:spcAft>
                <a:spcPts val="800"/>
              </a:spcAft>
              <a:buFont typeface="Symbol" panose="05050102010706020507" pitchFamily="18" charset="2"/>
              <a:buChar char=""/>
            </a:pPr>
            <a:r>
              <a:rPr lang="en-IN" sz="1800" dirty="0">
                <a:solidFill>
                  <a:srgbClr val="212121"/>
                </a:solidFill>
                <a:effectLst/>
                <a:highlight>
                  <a:srgbClr val="FFFFFF"/>
                </a:highlight>
                <a:latin typeface="Times New Roman" panose="02020603050405020304" pitchFamily="18" charset="0"/>
                <a:ea typeface="Times New Roman" panose="02020603050405020304" pitchFamily="18" charset="0"/>
                <a:cs typeface="SimSun" panose="02010600030101010101" pitchFamily="2" charset="-122"/>
              </a:rPr>
              <a:t>Examine sales patterns across different time periods and cities.</a:t>
            </a:r>
            <a:endParaRPr lang="en-IN" sz="1800" dirty="0">
              <a:effectLst/>
              <a:highlight>
                <a:srgbClr val="FFFFFF"/>
              </a:highlight>
              <a:latin typeface="Calibri" panose="020F0502020204030204" pitchFamily="34" charset="0"/>
              <a:ea typeface="Calibri" panose="020F0502020204030204" pitchFamily="34" charset="0"/>
              <a:cs typeface="SimSun" panose="02010600030101010101" pitchFamily="2" charset="-122"/>
            </a:endParaRPr>
          </a:p>
          <a:p>
            <a:pPr marL="342900" lvl="0" indent="-342900" algn="just">
              <a:lnSpc>
                <a:spcPct val="107000"/>
              </a:lnSpc>
              <a:spcAft>
                <a:spcPts val="800"/>
              </a:spcAft>
              <a:buFont typeface="Symbol" panose="05050102010706020507" pitchFamily="18" charset="2"/>
              <a:buChar char=""/>
            </a:pPr>
            <a:r>
              <a:rPr lang="en-IN" sz="1800" dirty="0">
                <a:solidFill>
                  <a:srgbClr val="212121"/>
                </a:solidFill>
                <a:effectLst/>
                <a:highlight>
                  <a:srgbClr val="FFFFFF"/>
                </a:highlight>
                <a:latin typeface="Times New Roman" panose="02020603050405020304" pitchFamily="18" charset="0"/>
                <a:ea typeface="Times New Roman" panose="02020603050405020304" pitchFamily="18" charset="0"/>
                <a:cs typeface="SimSun" panose="02010600030101010101" pitchFamily="2" charset="-122"/>
              </a:rPr>
              <a:t>Calculate monthly and yearly probabilities for specific products.</a:t>
            </a:r>
            <a:endParaRPr lang="en-IN" sz="1800" dirty="0">
              <a:effectLst/>
              <a:highlight>
                <a:srgbClr val="FFFFFF"/>
              </a:highlight>
              <a:latin typeface="Calibri" panose="020F0502020204030204" pitchFamily="34" charset="0"/>
              <a:ea typeface="Calibri" panose="020F0502020204030204" pitchFamily="34" charset="0"/>
              <a:cs typeface="SimSun" panose="02010600030101010101" pitchFamily="2" charset="-122"/>
            </a:endParaRP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5" y="1432889"/>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4" name="Rectangle: Rounded Corners 3">
            <a:extLst>
              <a:ext uri="{FF2B5EF4-FFF2-40B4-BE49-F238E27FC236}">
                <a16:creationId xmlns:a16="http://schemas.microsoft.com/office/drawing/2014/main" id="{82D0AC28-BBC4-8A6E-768E-D5CFEBEBF91B}"/>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sp>
        <p:nvSpPr>
          <p:cNvPr id="3" name="Rectangle: Rounded Corners 2">
            <a:extLst>
              <a:ext uri="{FF2B5EF4-FFF2-40B4-BE49-F238E27FC236}">
                <a16:creationId xmlns:a16="http://schemas.microsoft.com/office/drawing/2014/main" id="{99E256C9-2AD8-80C1-1EA8-D206D11D2836}"/>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pic>
        <p:nvPicPr>
          <p:cNvPr id="7" name="Picture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04303" y="737191"/>
            <a:ext cx="2387659" cy="4295553"/>
          </a:xfrm>
          <a:prstGeom prst="rect">
            <a:avLst/>
          </a:prstGeom>
          <a:noFill/>
          <a:ln>
            <a:noFill/>
          </a:ln>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schemas.microsoft.com/office/2006/metadata/properties"/>
    <ds:schemaRef ds:uri="c0fa2617-96bd-425d-8578-e93563fe37c5"/>
    <ds:schemaRef ds:uri="http://purl.org/dc/terms/"/>
    <ds:schemaRef ds:uri="9162bd5b-4ed9-4da3-b376-05204580ba3f"/>
    <ds:schemaRef ds:uri="http://www.w3.org/XML/1998/namespace"/>
    <ds:schemaRef ds:uri="http://purl.org/dc/elements/1.1/"/>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643</TotalTime>
  <Words>969</Words>
  <Application>Microsoft Office PowerPoint</Application>
  <PresentationFormat>On-screen Show (16:9)</PresentationFormat>
  <Paragraphs>110</Paragraphs>
  <Slides>18</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Symbol</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sathya mohan</cp:lastModifiedBy>
  <cp:revision>180</cp:revision>
  <dcterms:modified xsi:type="dcterms:W3CDTF">2024-04-17T23:03:12Z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